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4" r:id="rId8"/>
    <p:sldId id="263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9144000" cy="6858000" type="screen4x3"/>
  <p:notesSz cx="6858000" cy="9144000"/>
  <p:defaultTextStyle>
    <a:defPPr>
      <a:defRPr lang="hu-H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47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Group 2"/>
          <p:cNvGrpSpPr>
            <a:grpSpLocks/>
          </p:cNvGrpSpPr>
          <p:nvPr/>
        </p:nvGrpSpPr>
        <p:grpSpPr bwMode="auto">
          <a:xfrm>
            <a:off x="0" y="0"/>
            <a:ext cx="8458200" cy="5943600"/>
            <a:chOff x="0" y="0"/>
            <a:chExt cx="5328" cy="3744"/>
          </a:xfrm>
        </p:grpSpPr>
        <p:sp>
          <p:nvSpPr>
            <p:cNvPr id="8195" name="Freeform 3"/>
            <p:cNvSpPr>
              <a:spLocks/>
            </p:cNvSpPr>
            <p:nvPr/>
          </p:nvSpPr>
          <p:spPr bwMode="hidden">
            <a:xfrm>
              <a:off x="0" y="1440"/>
              <a:ext cx="5155" cy="2304"/>
            </a:xfrm>
            <a:custGeom>
              <a:avLst/>
              <a:gdLst/>
              <a:ahLst/>
              <a:cxnLst>
                <a:cxn ang="0">
                  <a:pos x="5154" y="1769"/>
                </a:cxn>
                <a:cxn ang="0">
                  <a:pos x="0" y="2304"/>
                </a:cxn>
                <a:cxn ang="0">
                  <a:pos x="0" y="1252"/>
                </a:cxn>
                <a:cxn ang="0">
                  <a:pos x="5155" y="0"/>
                </a:cxn>
                <a:cxn ang="0">
                  <a:pos x="5155" y="1416"/>
                </a:cxn>
                <a:cxn ang="0">
                  <a:pos x="5154" y="1769"/>
                </a:cxn>
              </a:cxnLst>
              <a:rect l="0" t="0" r="r" b="b"/>
              <a:pathLst>
                <a:path w="5155" h="2304">
                  <a:moveTo>
                    <a:pt x="5154" y="1769"/>
                  </a:moveTo>
                  <a:lnTo>
                    <a:pt x="0" y="2304"/>
                  </a:lnTo>
                  <a:lnTo>
                    <a:pt x="0" y="1252"/>
                  </a:lnTo>
                  <a:lnTo>
                    <a:pt x="5155" y="0"/>
                  </a:lnTo>
                  <a:lnTo>
                    <a:pt x="5155" y="1416"/>
                  </a:lnTo>
                  <a:lnTo>
                    <a:pt x="5154" y="176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u-HU" dirty="0"/>
            </a:p>
          </p:txBody>
        </p:sp>
        <p:sp>
          <p:nvSpPr>
            <p:cNvPr id="8196" name="Freeform 4"/>
            <p:cNvSpPr>
              <a:spLocks/>
            </p:cNvSpPr>
            <p:nvPr/>
          </p:nvSpPr>
          <p:spPr bwMode="hidden">
            <a:xfrm>
              <a:off x="0" y="0"/>
              <a:ext cx="5328" cy="3689"/>
            </a:xfrm>
            <a:custGeom>
              <a:avLst/>
              <a:gdLst/>
              <a:ahLst/>
              <a:cxnLst>
                <a:cxn ang="0">
                  <a:pos x="5311" y="3209"/>
                </a:cxn>
                <a:cxn ang="0">
                  <a:pos x="0" y="3689"/>
                </a:cxn>
                <a:cxn ang="0">
                  <a:pos x="0" y="9"/>
                </a:cxn>
                <a:cxn ang="0">
                  <a:pos x="5328" y="0"/>
                </a:cxn>
                <a:cxn ang="0">
                  <a:pos x="5311" y="3209"/>
                </a:cxn>
              </a:cxnLst>
              <a:rect l="0" t="0" r="r" b="b"/>
              <a:pathLst>
                <a:path w="5328" h="3689">
                  <a:moveTo>
                    <a:pt x="5311" y="3209"/>
                  </a:moveTo>
                  <a:lnTo>
                    <a:pt x="0" y="3689"/>
                  </a:lnTo>
                  <a:lnTo>
                    <a:pt x="0" y="9"/>
                  </a:lnTo>
                  <a:lnTo>
                    <a:pt x="5328" y="0"/>
                  </a:lnTo>
                  <a:lnTo>
                    <a:pt x="5311" y="3209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u-HU" dirty="0"/>
            </a:p>
          </p:txBody>
        </p:sp>
      </p:grpSp>
      <p:sp>
        <p:nvSpPr>
          <p:cNvPr id="8197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hu-HU"/>
              <a:t>Alcím mintájának szerkesztése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dirty="0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dirty="0"/>
          </a:p>
        </p:txBody>
      </p:sp>
      <p:sp>
        <p:nvSpPr>
          <p:cNvPr id="8200" name="Rectangle 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34A90DF3-3CD2-4F3D-B770-52505F786465}" type="slidenum">
              <a:rPr lang="hu-HU"/>
              <a:pPr/>
              <a:t>‹#›</a:t>
            </a:fld>
            <a:endParaRPr lang="hu-HU" dirty="0"/>
          </a:p>
        </p:txBody>
      </p:sp>
      <p:sp>
        <p:nvSpPr>
          <p:cNvPr id="8201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/>
            </a:lvl1pPr>
          </a:lstStyle>
          <a:p>
            <a:r>
              <a:rPr lang="hu-HU"/>
              <a:t>Mintacím szerkesztése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1BF880-7BA4-4373-B438-B8A3741A9AB4}" type="slidenum">
              <a:rPr lang="hu-HU"/>
              <a:pPr/>
              <a:t>‹#›</a:t>
            </a:fld>
            <a:endParaRPr lang="hu-H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21362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21362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1FE6A8-0CC9-4EE1-88FD-119E5C48AA7C}" type="slidenum">
              <a:rPr lang="hu-HU"/>
              <a:pPr/>
              <a:t>‹#›</a:t>
            </a:fld>
            <a:endParaRPr lang="hu-H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E58E0E-403D-49BD-AF82-688AE0AEC5CC}" type="slidenum">
              <a:rPr lang="hu-HU"/>
              <a:pPr/>
              <a:t>‹#›</a:t>
            </a:fld>
            <a:endParaRPr lang="hu-H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5AD25B-4EFD-4D4D-BAA5-D61FD61FEFDA}" type="slidenum">
              <a:rPr lang="hu-HU"/>
              <a:pPr/>
              <a:t>‹#›</a:t>
            </a:fld>
            <a:endParaRPr lang="hu-H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dirty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dirty="0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10AAEB-8D2A-4E3F-A0C4-A9C57750607C}" type="slidenum">
              <a:rPr lang="hu-HU"/>
              <a:pPr/>
              <a:t>‹#›</a:t>
            </a:fld>
            <a:endParaRPr lang="hu-H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dirty="0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dirty="0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BC3354-467C-4435-8C3C-E1C70E861B6F}" type="slidenum">
              <a:rPr lang="hu-HU"/>
              <a:pPr/>
              <a:t>‹#›</a:t>
            </a:fld>
            <a:endParaRPr lang="hu-H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dirty="0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dirty="0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4243E9-8B14-45BF-A98F-6BADE2DA6713}" type="slidenum">
              <a:rPr lang="hu-HU"/>
              <a:pPr/>
              <a:t>‹#›</a:t>
            </a:fld>
            <a:endParaRPr lang="hu-H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dirty="0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8D3B4F-BCB5-41F2-9F6B-0E04D151B2BA}" type="slidenum">
              <a:rPr lang="hu-HU"/>
              <a:pPr/>
              <a:t>‹#›</a:t>
            </a:fld>
            <a:endParaRPr lang="hu-H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dirty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dirty="0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BB3D61-5021-4FA1-96EB-347583273080}" type="slidenum">
              <a:rPr lang="hu-HU"/>
              <a:pPr/>
              <a:t>‹#›</a:t>
            </a:fld>
            <a:endParaRPr lang="hu-H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dirty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dirty="0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D07DB7-04FD-41F6-8D16-263966EAEA34}" type="slidenum">
              <a:rPr lang="hu-HU"/>
              <a:pPr/>
              <a:t>‹#›</a:t>
            </a:fld>
            <a:endParaRPr lang="hu-H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2"/>
          <p:cNvGrpSpPr>
            <a:grpSpLocks/>
          </p:cNvGrpSpPr>
          <p:nvPr/>
        </p:nvGrpSpPr>
        <p:grpSpPr bwMode="auto">
          <a:xfrm>
            <a:off x="0" y="0"/>
            <a:ext cx="7242175" cy="1981200"/>
            <a:chOff x="0" y="0"/>
            <a:chExt cx="4562" cy="1248"/>
          </a:xfrm>
        </p:grpSpPr>
        <p:sp>
          <p:nvSpPr>
            <p:cNvPr id="7171" name="Freeform 3"/>
            <p:cNvSpPr>
              <a:spLocks/>
            </p:cNvSpPr>
            <p:nvPr/>
          </p:nvSpPr>
          <p:spPr bwMode="hidden">
            <a:xfrm>
              <a:off x="0" y="583"/>
              <a:ext cx="4487" cy="665"/>
            </a:xfrm>
            <a:custGeom>
              <a:avLst/>
              <a:gdLst/>
              <a:ahLst/>
              <a:cxnLst>
                <a:cxn ang="0">
                  <a:pos x="4800" y="299"/>
                </a:cxn>
                <a:cxn ang="0">
                  <a:pos x="0" y="665"/>
                </a:cxn>
                <a:cxn ang="0">
                  <a:pos x="0" y="0"/>
                </a:cxn>
                <a:cxn ang="0">
                  <a:pos x="4806" y="1"/>
                </a:cxn>
                <a:cxn ang="0">
                  <a:pos x="4800" y="153"/>
                </a:cxn>
                <a:cxn ang="0">
                  <a:pos x="4800" y="299"/>
                </a:cxn>
              </a:cxnLst>
              <a:rect l="0" t="0" r="r" b="b"/>
              <a:pathLst>
                <a:path w="4806" h="665">
                  <a:moveTo>
                    <a:pt x="4800" y="299"/>
                  </a:moveTo>
                  <a:lnTo>
                    <a:pt x="0" y="665"/>
                  </a:lnTo>
                  <a:lnTo>
                    <a:pt x="0" y="0"/>
                  </a:lnTo>
                  <a:lnTo>
                    <a:pt x="4806" y="1"/>
                  </a:lnTo>
                  <a:lnTo>
                    <a:pt x="4800" y="153"/>
                  </a:lnTo>
                  <a:lnTo>
                    <a:pt x="4800" y="29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u-HU" dirty="0"/>
            </a:p>
          </p:txBody>
        </p:sp>
        <p:sp>
          <p:nvSpPr>
            <p:cNvPr id="7172" name="Freeform 4"/>
            <p:cNvSpPr>
              <a:spLocks/>
            </p:cNvSpPr>
            <p:nvPr/>
          </p:nvSpPr>
          <p:spPr bwMode="hidden">
            <a:xfrm>
              <a:off x="0" y="0"/>
              <a:ext cx="4562" cy="1199"/>
            </a:xfrm>
            <a:custGeom>
              <a:avLst/>
              <a:gdLst/>
              <a:ahLst/>
              <a:cxnLst>
                <a:cxn ang="0">
                  <a:pos x="4560" y="932"/>
                </a:cxn>
                <a:cxn ang="0">
                  <a:pos x="0" y="1199"/>
                </a:cxn>
                <a:cxn ang="0">
                  <a:pos x="0" y="0"/>
                </a:cxn>
                <a:cxn ang="0">
                  <a:pos x="4562" y="0"/>
                </a:cxn>
                <a:cxn ang="0">
                  <a:pos x="4560" y="932"/>
                </a:cxn>
                <a:cxn ang="0">
                  <a:pos x="4560" y="932"/>
                </a:cxn>
              </a:cxnLst>
              <a:rect l="0" t="0" r="r" b="b"/>
              <a:pathLst>
                <a:path w="4562" h="1199">
                  <a:moveTo>
                    <a:pt x="4560" y="932"/>
                  </a:moveTo>
                  <a:lnTo>
                    <a:pt x="0" y="1199"/>
                  </a:lnTo>
                  <a:lnTo>
                    <a:pt x="0" y="0"/>
                  </a:lnTo>
                  <a:lnTo>
                    <a:pt x="4562" y="0"/>
                  </a:lnTo>
                  <a:lnTo>
                    <a:pt x="4560" y="932"/>
                  </a:lnTo>
                  <a:lnTo>
                    <a:pt x="4560" y="93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u-HU" dirty="0"/>
            </a:p>
          </p:txBody>
        </p:sp>
      </p:grpSp>
      <p:sp>
        <p:nvSpPr>
          <p:cNvPr id="7173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u-HU" smtClean="0"/>
              <a:t>Mintacím szerkesztése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hu-HU" dirty="0"/>
          </a:p>
        </p:txBody>
      </p:sp>
      <p:sp>
        <p:nvSpPr>
          <p:cNvPr id="7176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hu-HU" dirty="0"/>
          </a:p>
        </p:txBody>
      </p:sp>
      <p:sp>
        <p:nvSpPr>
          <p:cNvPr id="7177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fld id="{577F9759-2C27-40A0-84FB-324F0F846CF4}" type="slidenum">
              <a:rPr lang="hu-HU"/>
              <a:pPr/>
              <a:t>‹#›</a:t>
            </a:fld>
            <a:endParaRPr lang="hu-HU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rgbClr val="66FF33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rgbClr val="66FF33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rgbClr val="66FF33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rgbClr val="66FF33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rgbClr val="66FF33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66FF33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66FF33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66FF33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66FF33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66FFFF"/>
        </a:buClr>
        <a:buFont typeface="Wingdings" pitchFamily="2" charset="2"/>
        <a:buChar char="Ø"/>
        <a:defRPr sz="3200">
          <a:solidFill>
            <a:srgbClr val="66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FFFF66"/>
        </a:buClr>
        <a:buFont typeface="Wingdings" pitchFamily="2" charset="2"/>
        <a:buChar char="Ø"/>
        <a:defRPr sz="2800">
          <a:solidFill>
            <a:srgbClr val="FFFF66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rgbClr val="FFFF66"/>
        </a:buClr>
        <a:buFont typeface="Wingdings" pitchFamily="2" charset="2"/>
        <a:buChar char="Ø"/>
        <a:defRPr sz="2400">
          <a:solidFill>
            <a:srgbClr val="FFFF66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rgbClr val="FFFF66"/>
        </a:buClr>
        <a:buFont typeface="Wingdings" pitchFamily="2" charset="2"/>
        <a:buChar char="Ø"/>
        <a:defRPr sz="2000">
          <a:solidFill>
            <a:srgbClr val="FFFF66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rgbClr val="FFFF66"/>
        </a:buClr>
        <a:buFont typeface="Wingdings" pitchFamily="2" charset="2"/>
        <a:buChar char="Ø"/>
        <a:defRPr sz="2000">
          <a:solidFill>
            <a:srgbClr val="FFFF66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FFFF66"/>
        </a:buClr>
        <a:buFont typeface="Wingdings" pitchFamily="2" charset="2"/>
        <a:buChar char="Ø"/>
        <a:defRPr sz="2000">
          <a:solidFill>
            <a:srgbClr val="FFFF66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FFFF66"/>
        </a:buClr>
        <a:buFont typeface="Wingdings" pitchFamily="2" charset="2"/>
        <a:buChar char="Ø"/>
        <a:defRPr sz="2000">
          <a:solidFill>
            <a:srgbClr val="FFFF66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FFFF66"/>
        </a:buClr>
        <a:buFont typeface="Wingdings" pitchFamily="2" charset="2"/>
        <a:buChar char="Ø"/>
        <a:defRPr sz="2000">
          <a:solidFill>
            <a:srgbClr val="FFFF66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FFFF66"/>
        </a:buClr>
        <a:buFont typeface="Wingdings" pitchFamily="2" charset="2"/>
        <a:buChar char="Ø"/>
        <a:defRPr sz="2000">
          <a:solidFill>
            <a:srgbClr val="FFFF66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hu-HU" b="1" dirty="0"/>
              <a:t>A tükrözött vagy fordított </a:t>
            </a:r>
            <a:r>
              <a:rPr lang="hu-HU" b="1" dirty="0" smtClean="0"/>
              <a:t>osztályterem</a:t>
            </a:r>
            <a:endParaRPr lang="hu-HU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hu-H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 smtClean="0"/>
              <a:t>A tanár leadja a tananyag elméleti részét: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143636" y="1600200"/>
            <a:ext cx="2543164" cy="2971808"/>
          </a:xfrm>
        </p:spPr>
        <p:txBody>
          <a:bodyPr/>
          <a:lstStyle/>
          <a:p>
            <a:pPr>
              <a:buNone/>
            </a:pPr>
            <a:r>
              <a:rPr lang="hu-HU" b="1" dirty="0" smtClean="0"/>
              <a:t>Szóban</a:t>
            </a:r>
          </a:p>
          <a:p>
            <a:pPr>
              <a:buNone/>
            </a:pPr>
            <a:r>
              <a:rPr lang="hu-HU" b="1" dirty="0" smtClean="0"/>
              <a:t>Táblára ír</a:t>
            </a:r>
          </a:p>
          <a:p>
            <a:pPr>
              <a:buNone/>
            </a:pPr>
            <a:r>
              <a:rPr lang="hu-HU" b="1" dirty="0" smtClean="0"/>
              <a:t>Prezentál</a:t>
            </a:r>
          </a:p>
          <a:p>
            <a:pPr>
              <a:buNone/>
            </a:pPr>
            <a:r>
              <a:rPr lang="hu-HU" b="1" dirty="0" smtClean="0"/>
              <a:t>Videóz</a:t>
            </a:r>
          </a:p>
          <a:p>
            <a:pPr>
              <a:buNone/>
            </a:pPr>
            <a:r>
              <a:rPr lang="hu-HU" b="1" dirty="0" smtClean="0"/>
              <a:t>Stb.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1571612"/>
            <a:ext cx="4062413" cy="3500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Cím 1"/>
          <p:cNvSpPr txBox="1">
            <a:spLocks/>
          </p:cNvSpPr>
          <p:nvPr/>
        </p:nvSpPr>
        <p:spPr bwMode="auto">
          <a:xfrm>
            <a:off x="714348" y="52149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hu-HU" sz="3600" b="1" dirty="0" smtClean="0">
                <a:solidFill>
                  <a:srgbClr val="66FF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A tanuló órai és házi feladatot kap, amit </a:t>
            </a:r>
            <a:r>
              <a:rPr lang="hu-HU" sz="3600" b="1" u="sng" dirty="0" smtClean="0">
                <a:solidFill>
                  <a:srgbClr val="66FF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otthon</a:t>
            </a:r>
            <a:r>
              <a:rPr lang="hu-HU" sz="3600" b="1" dirty="0" smtClean="0">
                <a:solidFill>
                  <a:srgbClr val="66FF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 elkészít, megtanul. </a:t>
            </a:r>
            <a:endParaRPr lang="hu-HU" sz="3600" b="1" dirty="0">
              <a:solidFill>
                <a:srgbClr val="66FF33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Mit csinál a diák?</a:t>
            </a:r>
            <a:endParaRPr lang="hu-H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283760"/>
            <a:ext cx="9144001" cy="5574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 smtClean="0"/>
              <a:t>Mi történik a tükrözött osztályteremben?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b="1" dirty="0" smtClean="0"/>
              <a:t>1. A tanulók először házi feladat formájában elsajátítják az elméleti tudnivalókat.</a:t>
            </a:r>
          </a:p>
          <a:p>
            <a:pPr lvl="1"/>
            <a:r>
              <a:rPr lang="hu-HU" b="1" dirty="0" smtClean="0"/>
              <a:t>Elektronikusan feladatokat kapnak, a tananyagról videót néznek.</a:t>
            </a:r>
          </a:p>
          <a:p>
            <a:r>
              <a:rPr lang="hu-HU" b="1" dirty="0" smtClean="0"/>
              <a:t>2. A tanóra a tanár koordinálásával érdeklődésen alapuló tanulással folyik.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hu-HU" b="1" dirty="0" smtClean="0"/>
              <a:t>Mit csinál a diák?</a:t>
            </a:r>
            <a:endParaRPr lang="hu-H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225055"/>
            <a:ext cx="9144000" cy="56329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 smtClean="0"/>
              <a:t>Fő a változatosság!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hu-HU" b="1" dirty="0" smtClean="0"/>
              <a:t>Ez csak egy módszer a sok közül és mint ilyen nem tökéletes.</a:t>
            </a:r>
          </a:p>
          <a:p>
            <a:pPr algn="just">
              <a:buNone/>
            </a:pPr>
            <a:r>
              <a:rPr lang="hu-HU" b="1" dirty="0" smtClean="0"/>
              <a:t>De talán megér egy próbát.</a:t>
            </a:r>
          </a:p>
          <a:p>
            <a:pPr algn="just">
              <a:buNone/>
            </a:pPr>
            <a:endParaRPr lang="hu-HU" b="1" dirty="0" smtClean="0"/>
          </a:p>
          <a:p>
            <a:pPr algn="just">
              <a:buNone/>
            </a:pPr>
            <a:endParaRPr lang="hu-HU" b="1" dirty="0" smtClean="0"/>
          </a:p>
          <a:p>
            <a:pPr algn="just">
              <a:buNone/>
            </a:pPr>
            <a:r>
              <a:rPr lang="hu-HU" b="1" dirty="0" smtClean="0"/>
              <a:t>Az elképzelés azért nem olyan nagyon új, csak ma márt mások az eszközök!</a:t>
            </a:r>
            <a:endParaRPr lang="hu-H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7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409969"/>
            <a:ext cx="8572560" cy="6038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00034" y="1214422"/>
            <a:ext cx="8229600" cy="1143000"/>
          </a:xfrm>
        </p:spPr>
        <p:txBody>
          <a:bodyPr/>
          <a:lstStyle/>
          <a:p>
            <a:r>
              <a:rPr lang="hu-HU" dirty="0" smtClean="0"/>
              <a:t>Köszönöm a figyelmet! </a:t>
            </a:r>
            <a:endParaRPr lang="hu-HU" dirty="0"/>
          </a:p>
        </p:txBody>
      </p:sp>
      <p:sp>
        <p:nvSpPr>
          <p:cNvPr id="4" name="Cím 1"/>
          <p:cNvSpPr txBox="1">
            <a:spLocks/>
          </p:cNvSpPr>
          <p:nvPr/>
        </p:nvSpPr>
        <p:spPr bwMode="auto">
          <a:xfrm>
            <a:off x="571472" y="3714752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4400" b="0" i="0" u="none" strike="noStrike" kern="0" cap="none" spc="0" normalizeH="0" baseline="0" noProof="0" dirty="0" smtClean="0">
                <a:ln>
                  <a:noFill/>
                </a:ln>
                <a:solidFill>
                  <a:srgbClr val="66FF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SZÉP NYARAT! </a:t>
            </a:r>
            <a:endParaRPr kumimoji="0" lang="hu-HU" sz="4400" b="0" i="0" u="none" strike="noStrike" kern="0" cap="none" spc="0" normalizeH="0" baseline="0" noProof="0" dirty="0">
              <a:ln>
                <a:noFill/>
              </a:ln>
              <a:solidFill>
                <a:srgbClr val="66FF33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/>
              <a:t>A „flipped classroom</a:t>
            </a:r>
            <a:r>
              <a:rPr lang="hu-HU" b="1" dirty="0" smtClean="0"/>
              <a:t>”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hu-HU" sz="4000" b="1" dirty="0" smtClean="0"/>
              <a:t>Flipped azaz tükrözött </a:t>
            </a:r>
          </a:p>
          <a:p>
            <a:endParaRPr lang="hu-HU" dirty="0" smtClean="0"/>
          </a:p>
          <a:p>
            <a:pPr algn="ctr">
              <a:buNone/>
            </a:pPr>
            <a:r>
              <a:rPr lang="hu-HU" sz="4000" b="1" dirty="0" smtClean="0"/>
              <a:t>Classroom azaz osztályterem</a:t>
            </a:r>
          </a:p>
          <a:p>
            <a:pPr algn="ctr">
              <a:buNone/>
            </a:pPr>
            <a:endParaRPr lang="hu-HU" b="1" dirty="0" smtClean="0"/>
          </a:p>
          <a:p>
            <a:pPr algn="ctr">
              <a:buNone/>
            </a:pPr>
            <a:r>
              <a:rPr lang="hu-HU" sz="4800" b="1" dirty="0" smtClean="0">
                <a:solidFill>
                  <a:srgbClr val="92D050"/>
                </a:solidFill>
              </a:rPr>
              <a:t>Tükrözött vagy fordított osztályterem</a:t>
            </a:r>
          </a:p>
          <a:p>
            <a:pPr algn="ctr">
              <a:buNone/>
            </a:pPr>
            <a:endParaRPr lang="hu-HU" b="1" dirty="0" smtClean="0"/>
          </a:p>
          <a:p>
            <a:endParaRPr lang="hu-H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projekt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iTStudy Hungary Oktató és Kutatóközpont</a:t>
            </a:r>
          </a:p>
          <a:p>
            <a:pPr lvl="1"/>
            <a:r>
              <a:rPr lang="hu-HU" dirty="0" smtClean="0"/>
              <a:t>2100 Gödöllő, Testvérvárosok útja 28.</a:t>
            </a:r>
          </a:p>
          <a:p>
            <a:endParaRPr lang="hu-HU" dirty="0" smtClean="0"/>
          </a:p>
          <a:p>
            <a:r>
              <a:rPr lang="hu-HU" dirty="0" smtClean="0"/>
              <a:t>Európai Unió Erasmus+ programja keretében, a „stratégiai partnerség” pályázati kategóriában</a:t>
            </a:r>
          </a:p>
          <a:p>
            <a:endParaRPr lang="hu-HU" dirty="0" smtClean="0"/>
          </a:p>
          <a:p>
            <a:r>
              <a:rPr lang="hu-HU" dirty="0" smtClean="0"/>
              <a:t>338 ezer euró 10 partner 30 hónap</a:t>
            </a:r>
            <a:endParaRPr lang="hu-H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Partnerek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158" y="1285860"/>
            <a:ext cx="8329642" cy="4810140"/>
          </a:xfrm>
        </p:spPr>
        <p:txBody>
          <a:bodyPr/>
          <a:lstStyle/>
          <a:p>
            <a:r>
              <a:rPr lang="hu-HU" sz="2000" b="1" dirty="0" smtClean="0"/>
              <a:t>P1 </a:t>
            </a:r>
            <a:r>
              <a:rPr lang="hu-HU" sz="2000" dirty="0" smtClean="0"/>
              <a:t>iTStudy Hungary Számítástechnikai Oktató- és Kutatóközpont Kft.</a:t>
            </a:r>
          </a:p>
          <a:p>
            <a:r>
              <a:rPr lang="hu-HU" sz="2000" b="1" dirty="0" smtClean="0"/>
              <a:t>P2 </a:t>
            </a:r>
            <a:r>
              <a:rPr lang="hu-HU" sz="2000" dirty="0" smtClean="0"/>
              <a:t>Cork Institute Of Technology</a:t>
            </a:r>
          </a:p>
          <a:p>
            <a:r>
              <a:rPr lang="hu-HU" sz="2000" b="1" dirty="0" smtClean="0"/>
              <a:t>P3 </a:t>
            </a:r>
            <a:r>
              <a:rPr lang="hu-HU" sz="2000" dirty="0" smtClean="0"/>
              <a:t>Instituto De Formacion y Estudios Sociales</a:t>
            </a:r>
          </a:p>
          <a:p>
            <a:r>
              <a:rPr lang="hu-HU" sz="2000" b="1" dirty="0" smtClean="0"/>
              <a:t>P4 </a:t>
            </a:r>
            <a:r>
              <a:rPr lang="hu-HU" sz="2000" dirty="0" smtClean="0"/>
              <a:t>SZÁMALK - Szalézi Szakközépiskola</a:t>
            </a:r>
          </a:p>
          <a:p>
            <a:r>
              <a:rPr lang="hu-HU" sz="2000" b="1" dirty="0" smtClean="0"/>
              <a:t>P5 </a:t>
            </a:r>
            <a:r>
              <a:rPr lang="hu-HU" sz="2000" dirty="0" smtClean="0"/>
              <a:t>Budapest Műszaki Szakképzési Centrum Neumann János számítástechnikai Szakközépiskolája</a:t>
            </a:r>
          </a:p>
          <a:p>
            <a:r>
              <a:rPr lang="hu-HU" sz="2000" b="1" dirty="0" smtClean="0"/>
              <a:t>P6 </a:t>
            </a:r>
            <a:r>
              <a:rPr lang="hu-HU" sz="2000" dirty="0" smtClean="0"/>
              <a:t>Universidad Europea de Madrid SL</a:t>
            </a:r>
          </a:p>
          <a:p>
            <a:r>
              <a:rPr lang="hu-HU" sz="2000" b="1" dirty="0" smtClean="0"/>
              <a:t>P7 </a:t>
            </a:r>
            <a:r>
              <a:rPr lang="hu-HU" sz="2000" dirty="0" smtClean="0"/>
              <a:t>Opus Learning Ltd.</a:t>
            </a:r>
          </a:p>
          <a:p>
            <a:r>
              <a:rPr lang="hu-HU" sz="2000" b="1" dirty="0" smtClean="0"/>
              <a:t>P8 </a:t>
            </a:r>
            <a:r>
              <a:rPr lang="hu-HU" sz="2000" dirty="0" smtClean="0"/>
              <a:t>Univerzita Hradec Králové</a:t>
            </a:r>
          </a:p>
          <a:p>
            <a:r>
              <a:rPr lang="hu-HU" sz="2000" b="1" dirty="0" smtClean="0"/>
              <a:t>P9 </a:t>
            </a:r>
            <a:r>
              <a:rPr lang="hu-HU" sz="2000" dirty="0" smtClean="0"/>
              <a:t>Magyar Gyula Kertészeti Szakképző Iskola és Szakiskola</a:t>
            </a:r>
          </a:p>
          <a:p>
            <a:r>
              <a:rPr lang="hu-HU" sz="2000" b="1" dirty="0" smtClean="0"/>
              <a:t>P10 </a:t>
            </a:r>
            <a:r>
              <a:rPr lang="hu-HU" sz="2000" dirty="0" smtClean="0"/>
              <a:t>FM Közép-magyarországi Agrár-szakképzö Központ Bercsényi Miklós Élelmiszeripari Szakképzö Iskola és Kollégium (Táncsics Mihály Mezőgazdasági Szakképző Iskolája és Kollégiuma - Vác)</a:t>
            </a:r>
          </a:p>
          <a:p>
            <a:endParaRPr lang="hu-H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Cél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A „megfordított tanterem” módszerének meghonosítása a partnerországok szakképző iskoláiban.</a:t>
            </a:r>
          </a:p>
          <a:p>
            <a:r>
              <a:rPr lang="hu-HU" dirty="0" smtClean="0"/>
              <a:t>A szakképzés minőségének javítása.</a:t>
            </a:r>
          </a:p>
          <a:p>
            <a:r>
              <a:rPr lang="hu-HU" dirty="0" smtClean="0"/>
              <a:t>A munkaalapú oktatás fejlesztése korszerű IKT eszközök eredményesebb alkalmazásával.</a:t>
            </a:r>
            <a:endParaRPr lang="hu-H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/>
          <a:lstStyle/>
          <a:p>
            <a:r>
              <a:rPr lang="hu-HU" dirty="0" smtClean="0"/>
              <a:t>Kérdések-problémák 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881578"/>
          </a:xfrm>
        </p:spPr>
        <p:txBody>
          <a:bodyPr/>
          <a:lstStyle/>
          <a:p>
            <a:r>
              <a:rPr lang="hu-HU" dirty="0" smtClean="0"/>
              <a:t>Hogyan lehet valóban hasznosítani az oktatásban a világhálót?</a:t>
            </a:r>
          </a:p>
          <a:p>
            <a:r>
              <a:rPr lang="hu-HU" dirty="0" smtClean="0"/>
              <a:t>Hogyan lehet a diákok internet-használat helyes irányba terelni, a tanuláshoz hasznosítani? </a:t>
            </a:r>
          </a:p>
          <a:p>
            <a:r>
              <a:rPr lang="hu-HU" dirty="0" smtClean="0"/>
              <a:t>Hogyan lehet az órákon a PowerPoint lehetőségein túllépni? </a:t>
            </a:r>
          </a:p>
          <a:p>
            <a:r>
              <a:rPr lang="hu-HU" dirty="0" smtClean="0"/>
              <a:t>Melyek azok az IKT eszközök, amelyek nem nehezítik, hanem könnyítik a tanári munkát? </a:t>
            </a:r>
            <a:endParaRPr lang="hu-H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/>
          <a:lstStyle/>
          <a:p>
            <a:r>
              <a:rPr lang="hu-HU" sz="4000" dirty="0" smtClean="0"/>
              <a:t>A projektben résztvevő kollégák:</a:t>
            </a:r>
            <a:endParaRPr lang="hu-HU" sz="40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00034" y="1071546"/>
            <a:ext cx="8229600" cy="4495800"/>
          </a:xfrm>
        </p:spPr>
        <p:txBody>
          <a:bodyPr/>
          <a:lstStyle/>
          <a:p>
            <a:pPr algn="ctr">
              <a:buNone/>
            </a:pPr>
            <a:r>
              <a:rPr lang="hu-HU" dirty="0" smtClean="0"/>
              <a:t>Kálmán Nóra</a:t>
            </a:r>
          </a:p>
          <a:p>
            <a:pPr algn="ctr">
              <a:buNone/>
            </a:pPr>
            <a:r>
              <a:rPr lang="hu-HU" dirty="0" smtClean="0"/>
              <a:t>Vörös Ildikó</a:t>
            </a:r>
          </a:p>
          <a:p>
            <a:pPr algn="ctr">
              <a:buNone/>
            </a:pPr>
            <a:r>
              <a:rPr lang="hu-HU" dirty="0" smtClean="0"/>
              <a:t>Gyarmati Klára</a:t>
            </a:r>
          </a:p>
          <a:p>
            <a:pPr algn="ctr">
              <a:buNone/>
            </a:pPr>
            <a:r>
              <a:rPr lang="hu-HU" dirty="0" smtClean="0"/>
              <a:t>Covic Judit</a:t>
            </a:r>
          </a:p>
          <a:p>
            <a:pPr algn="ctr">
              <a:buNone/>
            </a:pPr>
            <a:r>
              <a:rPr lang="hu-HU" dirty="0" smtClean="0"/>
              <a:t>Török István</a:t>
            </a:r>
          </a:p>
          <a:p>
            <a:pPr algn="ctr">
              <a:buNone/>
            </a:pPr>
            <a:r>
              <a:rPr lang="hu-HU" dirty="0" smtClean="0"/>
              <a:t>Szüle Mihály </a:t>
            </a:r>
          </a:p>
          <a:p>
            <a:pPr algn="ctr">
              <a:buNone/>
            </a:pPr>
            <a:r>
              <a:rPr lang="hu-HU" dirty="0" smtClean="0"/>
              <a:t>Csollány Emőke </a:t>
            </a:r>
          </a:p>
          <a:p>
            <a:pPr algn="ctr">
              <a:buNone/>
            </a:pPr>
            <a:r>
              <a:rPr lang="hu-HU" dirty="0" smtClean="0"/>
              <a:t>Dr. Vári Anikó</a:t>
            </a:r>
          </a:p>
        </p:txBody>
      </p:sp>
      <p:sp>
        <p:nvSpPr>
          <p:cNvPr id="4" name="Cím 1"/>
          <p:cNvSpPr txBox="1">
            <a:spLocks/>
          </p:cNvSpPr>
          <p:nvPr/>
        </p:nvSpPr>
        <p:spPr bwMode="auto">
          <a:xfrm>
            <a:off x="571472" y="5786454"/>
            <a:ext cx="8229600" cy="654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/>
            <a:r>
              <a:rPr lang="hu-HU" sz="4000" dirty="0" smtClean="0">
                <a:solidFill>
                  <a:srgbClr val="66FF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Köszönet nekik! </a:t>
            </a:r>
            <a:endParaRPr lang="hu-HU" sz="4000" dirty="0">
              <a:solidFill>
                <a:srgbClr val="66FF33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</a:t>
            </a:r>
            <a:endParaRPr lang="hu-HU" dirty="0"/>
          </a:p>
        </p:txBody>
      </p:sp>
      <p:sp>
        <p:nvSpPr>
          <p:cNvPr id="4" name="Cím 1"/>
          <p:cNvSpPr txBox="1">
            <a:spLocks/>
          </p:cNvSpPr>
          <p:nvPr/>
        </p:nvSpPr>
        <p:spPr bwMode="auto">
          <a:xfrm>
            <a:off x="642910" y="485776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hu-HU" sz="4400" kern="0" dirty="0" smtClean="0">
                <a:solidFill>
                  <a:srgbClr val="66FF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módszer</a:t>
            </a:r>
            <a:endParaRPr kumimoji="0" lang="hu-HU" sz="4400" b="0" i="0" u="none" strike="noStrike" kern="0" cap="none" spc="0" normalizeH="0" baseline="0" noProof="0" dirty="0">
              <a:ln>
                <a:noFill/>
              </a:ln>
              <a:solidFill>
                <a:srgbClr val="66FF33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5" name="Kép 4" descr="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43174" y="1285860"/>
            <a:ext cx="3786214" cy="3786214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/>
              <a:t>Mi történik a hagyományos osztályteremben?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hu-HU" b="1" dirty="0" smtClean="0"/>
          </a:p>
          <a:p>
            <a:pPr algn="ctr">
              <a:buNone/>
            </a:pPr>
            <a:r>
              <a:rPr lang="hu-HU" b="1" dirty="0" smtClean="0"/>
              <a:t>(Általában.)</a:t>
            </a:r>
          </a:p>
          <a:p>
            <a:pPr algn="ctr">
              <a:buNone/>
            </a:pPr>
            <a:endParaRPr lang="hu-HU" dirty="0" smtClean="0"/>
          </a:p>
          <a:p>
            <a:pPr algn="ctr"/>
            <a:endParaRPr lang="hu-HU" dirty="0" smtClean="0"/>
          </a:p>
          <a:p>
            <a:pPr algn="ctr"/>
            <a:endParaRPr lang="hu-HU" dirty="0" smtClean="0"/>
          </a:p>
          <a:p>
            <a:pPr algn="ctr">
              <a:buNone/>
            </a:pPr>
            <a:r>
              <a:rPr lang="hu-HU" b="1" dirty="0" smtClean="0"/>
              <a:t>(A KASZK kivételével.)</a:t>
            </a:r>
          </a:p>
          <a:p>
            <a:endParaRPr lang="hu-H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iba">
  <a:themeElements>
    <a:clrScheme name="fiba 1">
      <a:dk1>
        <a:srgbClr val="8C0000"/>
      </a:dk1>
      <a:lt1>
        <a:srgbClr val="FFFFFF"/>
      </a:lt1>
      <a:dk2>
        <a:srgbClr val="720000"/>
      </a:dk2>
      <a:lt2>
        <a:srgbClr val="FFFFCC"/>
      </a:lt2>
      <a:accent1>
        <a:srgbClr val="FF3300"/>
      </a:accent1>
      <a:accent2>
        <a:srgbClr val="BE7960"/>
      </a:accent2>
      <a:accent3>
        <a:srgbClr val="BCAAAA"/>
      </a:accent3>
      <a:accent4>
        <a:srgbClr val="DADADA"/>
      </a:accent4>
      <a:accent5>
        <a:srgbClr val="FFADAA"/>
      </a:accent5>
      <a:accent6>
        <a:srgbClr val="AC6D56"/>
      </a:accent6>
      <a:hlink>
        <a:srgbClr val="FFCC66"/>
      </a:hlink>
      <a:folHlink>
        <a:srgbClr val="FF9900"/>
      </a:folHlink>
    </a:clrScheme>
    <a:fontScheme name="fiba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iba 1">
        <a:dk1>
          <a:srgbClr val="8C0000"/>
        </a:dk1>
        <a:lt1>
          <a:srgbClr val="FFFFFF"/>
        </a:lt1>
        <a:dk2>
          <a:srgbClr val="720000"/>
        </a:dk2>
        <a:lt2>
          <a:srgbClr val="FFFFCC"/>
        </a:lt2>
        <a:accent1>
          <a:srgbClr val="FF3300"/>
        </a:accent1>
        <a:accent2>
          <a:srgbClr val="BE7960"/>
        </a:accent2>
        <a:accent3>
          <a:srgbClr val="BCAAAA"/>
        </a:accent3>
        <a:accent4>
          <a:srgbClr val="DADADA"/>
        </a:accent4>
        <a:accent5>
          <a:srgbClr val="FFADAA"/>
        </a:accent5>
        <a:accent6>
          <a:srgbClr val="AC6D56"/>
        </a:accent6>
        <a:hlink>
          <a:srgbClr val="FFCC66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ba 2">
        <a:dk1>
          <a:srgbClr val="674E2F"/>
        </a:dk1>
        <a:lt1>
          <a:srgbClr val="FFFFFF"/>
        </a:lt1>
        <a:dk2>
          <a:srgbClr val="533F27"/>
        </a:dk2>
        <a:lt2>
          <a:srgbClr val="D8B274"/>
        </a:lt2>
        <a:accent1>
          <a:srgbClr val="CC990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81552A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ba 3">
        <a:dk1>
          <a:srgbClr val="646464"/>
        </a:dk1>
        <a:lt1>
          <a:srgbClr val="FFFFFF"/>
        </a:lt1>
        <a:dk2>
          <a:srgbClr val="545454"/>
        </a:dk2>
        <a:lt2>
          <a:srgbClr val="D4D4CE"/>
        </a:lt2>
        <a:accent1>
          <a:srgbClr val="49747D"/>
        </a:accent1>
        <a:accent2>
          <a:srgbClr val="8F9699"/>
        </a:accent2>
        <a:accent3>
          <a:srgbClr val="B3B3B3"/>
        </a:accent3>
        <a:accent4>
          <a:srgbClr val="DADADA"/>
        </a:accent4>
        <a:accent5>
          <a:srgbClr val="B1BCBF"/>
        </a:accent5>
        <a:accent6>
          <a:srgbClr val="81878A"/>
        </a:accent6>
        <a:hlink>
          <a:srgbClr val="8DC4D7"/>
        </a:hlink>
        <a:folHlink>
          <a:srgbClr val="7FB97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ba 4">
        <a:dk1>
          <a:srgbClr val="3A7400"/>
        </a:dk1>
        <a:lt1>
          <a:srgbClr val="FFFFFF"/>
        </a:lt1>
        <a:dk2>
          <a:srgbClr val="2E5C00"/>
        </a:dk2>
        <a:lt2>
          <a:srgbClr val="FFFFFF"/>
        </a:lt2>
        <a:accent1>
          <a:srgbClr val="79CA02"/>
        </a:accent1>
        <a:accent2>
          <a:srgbClr val="008080"/>
        </a:accent2>
        <a:accent3>
          <a:srgbClr val="ADB5AA"/>
        </a:accent3>
        <a:accent4>
          <a:srgbClr val="DADADA"/>
        </a:accent4>
        <a:accent5>
          <a:srgbClr val="BEE1AA"/>
        </a:accent5>
        <a:accent6>
          <a:srgbClr val="007373"/>
        </a:accent6>
        <a:hlink>
          <a:srgbClr val="A8DE0E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ba 5">
        <a:dk1>
          <a:srgbClr val="008885"/>
        </a:dk1>
        <a:lt1>
          <a:srgbClr val="FFFFFF"/>
        </a:lt1>
        <a:dk2>
          <a:srgbClr val="007572"/>
        </a:dk2>
        <a:lt2>
          <a:srgbClr val="FFFF99"/>
        </a:lt2>
        <a:accent1>
          <a:srgbClr val="33CCCC"/>
        </a:accent1>
        <a:accent2>
          <a:srgbClr val="6D6FC7"/>
        </a:accent2>
        <a:accent3>
          <a:srgbClr val="AABDBC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FFFFCC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ba 6">
        <a:dk1>
          <a:srgbClr val="0000AC"/>
        </a:dk1>
        <a:lt1>
          <a:srgbClr val="FFFFFF"/>
        </a:lt1>
        <a:dk2>
          <a:srgbClr val="000086"/>
        </a:dk2>
        <a:lt2>
          <a:srgbClr val="CCFFFF"/>
        </a:lt2>
        <a:accent1>
          <a:srgbClr val="0099FF"/>
        </a:accent1>
        <a:accent2>
          <a:srgbClr val="00B000"/>
        </a:accent2>
        <a:accent3>
          <a:srgbClr val="AAAAC3"/>
        </a:accent3>
        <a:accent4>
          <a:srgbClr val="DADADA"/>
        </a:accent4>
        <a:accent5>
          <a:srgbClr val="AACAFF"/>
        </a:accent5>
        <a:accent6>
          <a:srgbClr val="009F00"/>
        </a:accent6>
        <a:hlink>
          <a:srgbClr val="FFE701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ba 7">
        <a:dk1>
          <a:srgbClr val="7474A2"/>
        </a:dk1>
        <a:lt1>
          <a:srgbClr val="FFFFFF"/>
        </a:lt1>
        <a:dk2>
          <a:srgbClr val="5E5E8E"/>
        </a:dk2>
        <a:lt2>
          <a:srgbClr val="D1D1DF"/>
        </a:lt2>
        <a:accent1>
          <a:srgbClr val="CC66FF"/>
        </a:accent1>
        <a:accent2>
          <a:srgbClr val="6666FF"/>
        </a:accent2>
        <a:accent3>
          <a:srgbClr val="B6B6C6"/>
        </a:accent3>
        <a:accent4>
          <a:srgbClr val="DADADA"/>
        </a:accent4>
        <a:accent5>
          <a:srgbClr val="E2B8FF"/>
        </a:accent5>
        <a:accent6>
          <a:srgbClr val="5C5CE7"/>
        </a:accent6>
        <a:hlink>
          <a:srgbClr val="FFCC99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ba 8">
        <a:dk1>
          <a:srgbClr val="000000"/>
        </a:dk1>
        <a:lt1>
          <a:srgbClr val="D0DAE2"/>
        </a:lt1>
        <a:dk2>
          <a:srgbClr val="000000"/>
        </a:dk2>
        <a:lt2>
          <a:srgbClr val="E7EDF1"/>
        </a:lt2>
        <a:accent1>
          <a:srgbClr val="33CCCC"/>
        </a:accent1>
        <a:accent2>
          <a:srgbClr val="0099CC"/>
        </a:accent2>
        <a:accent3>
          <a:srgbClr val="E4EAEE"/>
        </a:accent3>
        <a:accent4>
          <a:srgbClr val="000000"/>
        </a:accent4>
        <a:accent5>
          <a:srgbClr val="ADE2E2"/>
        </a:accent5>
        <a:accent6>
          <a:srgbClr val="008AB9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ba 9">
        <a:dk1>
          <a:srgbClr val="000000"/>
        </a:dk1>
        <a:lt1>
          <a:srgbClr val="FFFFFF"/>
        </a:lt1>
        <a:dk2>
          <a:srgbClr val="000000"/>
        </a:dk2>
        <a:lt2>
          <a:srgbClr val="E6E6E6"/>
        </a:lt2>
        <a:accent1>
          <a:srgbClr val="66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8A8AE7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fiba</Template>
  <TotalTime>311</TotalTime>
  <Words>379</Words>
  <Application>Microsoft Office PowerPoint</Application>
  <PresentationFormat>Diavetítés a képernyőre (4:3 oldalarány)</PresentationFormat>
  <Paragraphs>74</Paragraphs>
  <Slides>16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16</vt:i4>
      </vt:variant>
    </vt:vector>
  </HeadingPairs>
  <TitlesOfParts>
    <vt:vector size="20" baseType="lpstr">
      <vt:lpstr>Arial</vt:lpstr>
      <vt:lpstr>Tahoma</vt:lpstr>
      <vt:lpstr>Wingdings</vt:lpstr>
      <vt:lpstr>fiba</vt:lpstr>
      <vt:lpstr>A tükrözött vagy fordított osztályterem</vt:lpstr>
      <vt:lpstr>A „flipped classroom”</vt:lpstr>
      <vt:lpstr>A projekt</vt:lpstr>
      <vt:lpstr>Partnerek</vt:lpstr>
      <vt:lpstr>Cél</vt:lpstr>
      <vt:lpstr>Kérdések-problémák </vt:lpstr>
      <vt:lpstr>A projektben résztvevő kollégák:</vt:lpstr>
      <vt:lpstr>A</vt:lpstr>
      <vt:lpstr>Mi történik a hagyományos osztályteremben?</vt:lpstr>
      <vt:lpstr>A tanár leadja a tananyag elméleti részét:</vt:lpstr>
      <vt:lpstr>Mit csinál a diák?</vt:lpstr>
      <vt:lpstr>Mi történik a tükrözött osztályteremben?</vt:lpstr>
      <vt:lpstr>Mit csinál a diák?</vt:lpstr>
      <vt:lpstr>Fő a változatosság!</vt:lpstr>
      <vt:lpstr>PowerPoint-bemutató</vt:lpstr>
      <vt:lpstr>Köszönöm a figyelmet!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Agrometeorológia</dc:title>
  <dc:creator>Fisli Barnabás</dc:creator>
  <cp:lastModifiedBy>Ludán Rita</cp:lastModifiedBy>
  <cp:revision>28</cp:revision>
  <dcterms:created xsi:type="dcterms:W3CDTF">2006-01-02T19:52:56Z</dcterms:created>
  <dcterms:modified xsi:type="dcterms:W3CDTF">2020-11-18T12:42:11Z</dcterms:modified>
</cp:coreProperties>
</file>